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95" r:id="rId3"/>
    <p:sldId id="291" r:id="rId4"/>
    <p:sldId id="297" r:id="rId5"/>
    <p:sldId id="285" r:id="rId6"/>
    <p:sldId id="278" r:id="rId7"/>
    <p:sldId id="274" r:id="rId8"/>
  </p:sldIdLst>
  <p:sldSz cx="10691813" cy="7559675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4" userDrawn="1">
          <p15:clr>
            <a:srgbClr val="A4A3A4"/>
          </p15:clr>
        </p15:guide>
        <p15:guide id="2" pos="3277" userDrawn="1">
          <p15:clr>
            <a:srgbClr val="A4A3A4"/>
          </p15:clr>
        </p15:guide>
        <p15:guide id="3" orient="horz" pos="748" userDrawn="1">
          <p15:clr>
            <a:srgbClr val="A4A3A4"/>
          </p15:clr>
        </p15:guide>
        <p15:guide id="4" pos="1735" userDrawn="1">
          <p15:clr>
            <a:srgbClr val="A4A3A4"/>
          </p15:clr>
        </p15:guide>
        <p15:guide id="6" pos="215" userDrawn="1">
          <p15:clr>
            <a:srgbClr val="A4A3A4"/>
          </p15:clr>
        </p15:guide>
        <p15:guide id="7" pos="6044" userDrawn="1">
          <p15:clr>
            <a:srgbClr val="A4A3A4"/>
          </p15:clr>
        </p15:guide>
        <p15:guide id="8" orient="horz" pos="4649" userDrawn="1">
          <p15:clr>
            <a:srgbClr val="A4A3A4"/>
          </p15:clr>
        </p15:guide>
        <p15:guide id="9" pos="6656" userDrawn="1">
          <p15:clr>
            <a:srgbClr val="A4A3A4"/>
          </p15:clr>
        </p15:guide>
        <p15:guide id="10" orient="horz" pos="3197" userDrawn="1">
          <p15:clr>
            <a:srgbClr val="A4A3A4"/>
          </p15:clr>
        </p15:guide>
        <p15:guide id="11" pos="3050" userDrawn="1">
          <p15:clr>
            <a:srgbClr val="A4A3A4"/>
          </p15:clr>
        </p15:guide>
        <p15:guide id="12" pos="3209" userDrawn="1">
          <p15:clr>
            <a:srgbClr val="A4A3A4"/>
          </p15:clr>
        </p15:guide>
        <p15:guide id="13" orient="horz" pos="3787" userDrawn="1">
          <p15:clr>
            <a:srgbClr val="A4A3A4"/>
          </p15:clr>
        </p15:guide>
        <p15:guide id="14" orient="horz" pos="1020" userDrawn="1">
          <p15:clr>
            <a:srgbClr val="A4A3A4"/>
          </p15:clr>
        </p15:guide>
        <p15:guide id="15" orient="horz" pos="4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E7"/>
    <a:srgbClr val="DCDADA"/>
    <a:srgbClr val="FFFFFF"/>
    <a:srgbClr val="454141"/>
    <a:srgbClr val="AFABAB"/>
    <a:srgbClr val="5E5A5A"/>
    <a:srgbClr val="51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995" autoAdjust="0"/>
  </p:normalViewPr>
  <p:slideViewPr>
    <p:cSldViewPr snapToGrid="0">
      <p:cViewPr varScale="1">
        <p:scale>
          <a:sx n="50" d="100"/>
          <a:sy n="50" d="100"/>
        </p:scale>
        <p:origin x="1656" y="84"/>
      </p:cViewPr>
      <p:guideLst>
        <p:guide orient="horz" pos="2404"/>
        <p:guide pos="3277"/>
        <p:guide orient="horz" pos="748"/>
        <p:guide pos="1735"/>
        <p:guide pos="215"/>
        <p:guide pos="6044"/>
        <p:guide orient="horz" pos="4649"/>
        <p:guide pos="6656"/>
        <p:guide orient="horz" pos="3197"/>
        <p:guide pos="3050"/>
        <p:guide pos="3209"/>
        <p:guide orient="horz" pos="3787"/>
        <p:guide orient="horz" pos="1020"/>
        <p:guide orient="horz" pos="4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52521-B885-4122-8179-6EAA0E88E7FE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5A1DC-2CDA-487B-9A7D-1238E4A8A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49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Benvenuti a tutti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A1DC-2CDA-487B-9A7D-1238E4A8A39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20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baseline="0" dirty="0" smtClean="0"/>
              <a:t>Lavagne scrivibili anche su misura con accessori magnetici per creare pareti attrezzate.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A1DC-2CDA-487B-9A7D-1238E4A8A39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94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smtClean="0"/>
              <a:t>video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A1DC-2CDA-487B-9A7D-1238E4A8A39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36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A1DC-2CDA-487B-9A7D-1238E4A8A39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34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A1DC-2CDA-487B-9A7D-1238E4A8A39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70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A1DC-2CDA-487B-9A7D-1238E4A8A39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28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4FBA-54E1-41C6-84E8-27A28C89D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79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4FBA-54E1-41C6-84E8-27A28C89D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36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 userDrawn="1"/>
        </p:nvCxnSpPr>
        <p:spPr>
          <a:xfrm flipV="1">
            <a:off x="-273" y="832278"/>
            <a:ext cx="1072800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 userDrawn="1"/>
        </p:nvSpPr>
        <p:spPr>
          <a:xfrm rot="16200000">
            <a:off x="6951492" y="3780141"/>
            <a:ext cx="6726726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it-IT" sz="4800" dirty="0" smtClean="0">
                <a:solidFill>
                  <a:srgbClr val="FF0000"/>
                </a:solidFill>
                <a:latin typeface="GeosansLight" panose="02000603020000020003" pitchFamily="2" charset="0"/>
              </a:rPr>
              <a:t>KALAMITICA </a:t>
            </a:r>
            <a:r>
              <a:rPr lang="it-IT" sz="4200" dirty="0" smtClean="0">
                <a:solidFill>
                  <a:schemeClr val="bg1">
                    <a:lumMod val="65000"/>
                  </a:schemeClr>
                </a:solidFill>
                <a:latin typeface="GeosansLight" panose="02000603020000020003" pitchFamily="2" charset="0"/>
              </a:rPr>
              <a:t>Pd</a:t>
            </a:r>
            <a:r>
              <a:rPr lang="it-IT" sz="4200" baseline="0" dirty="0" smtClean="0">
                <a:solidFill>
                  <a:schemeClr val="bg1">
                    <a:lumMod val="65000"/>
                  </a:schemeClr>
                </a:solidFill>
                <a:latin typeface="GeosansLight" panose="02000603020000020003" pitchFamily="2" charset="0"/>
              </a:rPr>
              <a:t> </a:t>
            </a:r>
            <a:r>
              <a:rPr lang="it-IT" sz="4200" dirty="0" smtClean="0">
                <a:solidFill>
                  <a:schemeClr val="bg1">
                    <a:lumMod val="65000"/>
                  </a:schemeClr>
                </a:solidFill>
                <a:latin typeface="GeosansLight" panose="02000603020000020003" pitchFamily="2" charset="0"/>
              </a:rPr>
              <a:t>networking</a:t>
            </a:r>
            <a:endParaRPr lang="it-IT" sz="4200" dirty="0">
              <a:solidFill>
                <a:srgbClr val="FF0000"/>
              </a:solidFill>
              <a:latin typeface="GeosansLight" panose="02000603020000020003" pitchFamily="2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610" y="65837"/>
            <a:ext cx="1799631" cy="701844"/>
          </a:xfrm>
        </p:spPr>
        <p:txBody>
          <a:bodyPr/>
          <a:lstStyle>
            <a:lvl1pPr>
              <a:defRPr sz="1200">
                <a:latin typeface="GeosansLight" panose="02000603020000020003" pitchFamily="2" charset="0"/>
              </a:defRPr>
            </a:lvl1pPr>
          </a:lstStyle>
          <a:p>
            <a:fld id="{4DAA4FBA-54E1-41C6-84E8-27A28C89DEA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9921"/>
            <a:ext cx="2427817" cy="60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6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4FBA-54E1-41C6-84E8-27A28C89D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15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4FBA-54E1-41C6-84E8-27A28C89D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93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4FBA-54E1-41C6-84E8-27A28C89D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55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4FBA-54E1-41C6-84E8-27A28C89D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89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4FBA-54E1-41C6-84E8-27A28C89D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39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4FBA-54E1-41C6-84E8-27A28C89D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82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4FBA-54E1-41C6-84E8-27A28C89D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63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A4FBA-54E1-41C6-84E8-27A28C89D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38" y="0"/>
            <a:ext cx="10631046" cy="7356632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-54638" y="3600451"/>
            <a:ext cx="9973338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12"/>
          <p:cNvCxnSpPr/>
          <p:nvPr/>
        </p:nvCxnSpPr>
        <p:spPr>
          <a:xfrm flipH="1">
            <a:off x="1599793" y="4266451"/>
            <a:ext cx="9149905" cy="5103"/>
          </a:xfrm>
          <a:prstGeom prst="line">
            <a:avLst/>
          </a:prstGeom>
          <a:ln w="76200">
            <a:solidFill>
              <a:srgbClr val="5E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10"/>
          <p:cNvSpPr txBox="1"/>
          <p:nvPr/>
        </p:nvSpPr>
        <p:spPr>
          <a:xfrm>
            <a:off x="2573338" y="3453692"/>
            <a:ext cx="7021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800" dirty="0" smtClean="0">
                <a:solidFill>
                  <a:schemeClr val="bg2">
                    <a:lumMod val="75000"/>
                  </a:schemeClr>
                </a:solidFill>
                <a:latin typeface="GeosansLight" panose="02000603020000020003" pitchFamily="2" charset="0"/>
              </a:rPr>
              <a:t>Presentazione Pd Networking</a:t>
            </a:r>
            <a:endParaRPr lang="it-IT" sz="2800" dirty="0" smtClean="0">
              <a:solidFill>
                <a:srgbClr val="FF0000"/>
              </a:solidFill>
              <a:latin typeface="GeosansLight" panose="02000603020000020003" pitchFamily="2" charset="0"/>
            </a:endParaRPr>
          </a:p>
          <a:p>
            <a:pPr algn="r"/>
            <a:r>
              <a:rPr lang="it-IT" sz="4800" dirty="0" smtClean="0">
                <a:solidFill>
                  <a:srgbClr val="FF0000"/>
                </a:solidFill>
                <a:latin typeface="GeosansLight" panose="02000603020000020003" pitchFamily="2" charset="0"/>
              </a:rPr>
              <a:t>KALAMITICA  </a:t>
            </a:r>
            <a:endParaRPr lang="it-IT" sz="4800" dirty="0">
              <a:solidFill>
                <a:srgbClr val="FF0000"/>
              </a:solidFill>
              <a:latin typeface="GeosansLight" panose="02000603020000020003" pitchFamily="2" charset="0"/>
            </a:endParaRPr>
          </a:p>
        </p:txBody>
      </p:sp>
      <p:sp>
        <p:nvSpPr>
          <p:cNvPr id="9" name="CasellaDiTesto 13"/>
          <p:cNvSpPr txBox="1"/>
          <p:nvPr/>
        </p:nvSpPr>
        <p:spPr>
          <a:xfrm>
            <a:off x="6096" y="7389777"/>
            <a:ext cx="9912604" cy="209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it-IT" sz="105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KALAMITICA by Sgaravatti Trend srl   </a:t>
            </a:r>
            <a:r>
              <a:rPr lang="it-IT" sz="1050" dirty="0" smtClean="0">
                <a:solidFill>
                  <a:srgbClr val="FF0000"/>
                </a:solidFill>
                <a:latin typeface="GeosansLight" panose="02000603020000020003" pitchFamily="2" charset="0"/>
              </a:rPr>
              <a:t>|  </a:t>
            </a:r>
            <a:r>
              <a:rPr lang="it-IT" sz="105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 viale Europa 7 - 35020 Ponte San Nicolò PD – ITALY  </a:t>
            </a:r>
            <a:r>
              <a:rPr lang="it-IT" sz="1050" dirty="0" smtClean="0">
                <a:solidFill>
                  <a:srgbClr val="FF0000"/>
                </a:solidFill>
                <a:latin typeface="GeosansLight" panose="02000603020000020003" pitchFamily="2" charset="0"/>
              </a:rPr>
              <a:t>|</a:t>
            </a:r>
            <a:r>
              <a:rPr lang="it-IT" sz="105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  Tel. +39 0498968061 -</a:t>
            </a:r>
            <a:r>
              <a:rPr lang="it-IT" sz="1050" baseline="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 </a:t>
            </a:r>
            <a:r>
              <a:rPr lang="it-IT" sz="105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 Fax +39 0498961314  </a:t>
            </a:r>
            <a:r>
              <a:rPr lang="it-IT" sz="1050" dirty="0" smtClean="0">
                <a:solidFill>
                  <a:srgbClr val="FF0000"/>
                </a:solidFill>
                <a:latin typeface="GeosansLight" panose="02000603020000020003" pitchFamily="2" charset="0"/>
              </a:rPr>
              <a:t>|</a:t>
            </a:r>
            <a:r>
              <a:rPr lang="it-IT" sz="105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  kalamitica.com - info@.kalamitica.com</a:t>
            </a:r>
            <a:endParaRPr lang="it-IT" sz="1050" dirty="0">
              <a:solidFill>
                <a:schemeClr val="bg2">
                  <a:lumMod val="50000"/>
                </a:schemeClr>
              </a:solidFill>
              <a:latin typeface="GeosansLight" panose="02000603020000020003" pitchFamily="2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 flipH="1">
            <a:off x="-54638" y="4271554"/>
            <a:ext cx="335216" cy="0"/>
          </a:xfrm>
          <a:prstGeom prst="line">
            <a:avLst/>
          </a:prstGeom>
          <a:ln w="76200">
            <a:solidFill>
              <a:srgbClr val="5E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7" y="3776870"/>
            <a:ext cx="1269888" cy="73653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 rot="16200000">
            <a:off x="6535235" y="3351778"/>
            <a:ext cx="7597928" cy="8309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it-IT" sz="4800" dirty="0" smtClean="0">
                <a:solidFill>
                  <a:srgbClr val="FF0000"/>
                </a:solidFill>
                <a:latin typeface="GeosansLight" panose="02000603020000020003" pitchFamily="2" charset="0"/>
              </a:rPr>
              <a:t> KALAMITICA   i</a:t>
            </a:r>
            <a:endParaRPr lang="it-IT" sz="2800" dirty="0">
              <a:solidFill>
                <a:srgbClr val="FF0000"/>
              </a:solidFill>
              <a:latin typeface="GeosansLight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594850" y="189653"/>
            <a:ext cx="1358916" cy="462851"/>
          </a:xfrm>
        </p:spPr>
        <p:txBody>
          <a:bodyPr/>
          <a:lstStyle/>
          <a:p>
            <a:fld id="{4DAA4FBA-54E1-41C6-84E8-27A28C89DEA5}" type="slidenum">
              <a:rPr lang="it-IT" sz="8800" b="1" smtClean="0">
                <a:solidFill>
                  <a:schemeClr val="bg2"/>
                </a:solidFill>
              </a:rPr>
              <a:pPr/>
              <a:t>2</a:t>
            </a:fld>
            <a:endParaRPr lang="it-IT" sz="8800" b="1" dirty="0">
              <a:solidFill>
                <a:schemeClr val="bg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1168" y="129284"/>
            <a:ext cx="7018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  <a:sym typeface="Wingdings" panose="05000000000000000000" pitchFamily="2" charset="2"/>
              </a:rPr>
              <a:t>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 </a:t>
            </a:r>
            <a:r>
              <a:rPr lang="it-IT" sz="3200" dirty="0" smtClean="0">
                <a:solidFill>
                  <a:srgbClr val="FF0000"/>
                </a:solidFill>
                <a:latin typeface="GeosansLight" panose="02000603020000020003" pitchFamily="2" charset="0"/>
              </a:rPr>
              <a:t>Cosa produco nella mia azienda</a:t>
            </a:r>
            <a:endParaRPr lang="it-IT" sz="3200" dirty="0">
              <a:solidFill>
                <a:srgbClr val="FF0000"/>
              </a:solidFill>
              <a:latin typeface="GeosansLight" panose="02000603020000020003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56" y="857815"/>
            <a:ext cx="7815263" cy="521017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86656" y="6211745"/>
            <a:ext cx="7815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Lavagne scrivibili anche su misura con accessori magnetici per creare pareti attrezzate.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841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594850" y="189653"/>
            <a:ext cx="1358916" cy="286597"/>
          </a:xfrm>
        </p:spPr>
        <p:txBody>
          <a:bodyPr/>
          <a:lstStyle/>
          <a:p>
            <a:fld id="{4DAA4FBA-54E1-41C6-84E8-27A28C89DEA5}" type="slidenum">
              <a:rPr lang="it-IT" sz="8800" b="1" smtClean="0">
                <a:solidFill>
                  <a:schemeClr val="bg2"/>
                </a:solidFill>
              </a:rPr>
              <a:pPr/>
              <a:t>3</a:t>
            </a:fld>
            <a:endParaRPr lang="it-IT" sz="8800" b="1" dirty="0">
              <a:solidFill>
                <a:schemeClr val="bg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54313" y="129284"/>
            <a:ext cx="700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  <a:sym typeface="Wingdings" panose="05000000000000000000" pitchFamily="2" charset="2"/>
              </a:rPr>
              <a:t>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  </a:t>
            </a:r>
            <a:r>
              <a:rPr lang="it-IT" sz="3200" dirty="0" smtClean="0">
                <a:solidFill>
                  <a:srgbClr val="FF0000"/>
                </a:solidFill>
                <a:latin typeface="GeosansLight" panose="02000603020000020003" pitchFamily="2" charset="0"/>
              </a:rPr>
              <a:t>The Note il video</a:t>
            </a:r>
            <a:endParaRPr lang="it-IT" sz="2800" dirty="0">
              <a:solidFill>
                <a:srgbClr val="FF0000"/>
              </a:solidFill>
              <a:latin typeface="GeosansLight" panose="02000603020000020003" pitchFamily="2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83878"/>
            <a:ext cx="2646147" cy="12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6370" y="189653"/>
            <a:ext cx="887396" cy="402483"/>
          </a:xfrm>
        </p:spPr>
        <p:txBody>
          <a:bodyPr/>
          <a:lstStyle/>
          <a:p>
            <a:fld id="{4DAA4FBA-54E1-41C6-84E8-27A28C89DEA5}" type="slidenum">
              <a:rPr lang="it-IT" sz="8800" b="1" smtClean="0">
                <a:solidFill>
                  <a:schemeClr val="bg2"/>
                </a:solidFill>
              </a:rPr>
              <a:pPr/>
              <a:t>4</a:t>
            </a:fld>
            <a:endParaRPr lang="it-IT" sz="8800" b="1" dirty="0">
              <a:solidFill>
                <a:schemeClr val="bg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54313" y="129284"/>
            <a:ext cx="683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  <a:sym typeface="Wingdings" panose="05000000000000000000" pitchFamily="2" charset="2"/>
              </a:rPr>
              <a:t></a:t>
            </a:r>
            <a:r>
              <a:rPr lang="it-IT" sz="2800" b="1" dirty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  <a:sym typeface="Wingdings" panose="05000000000000000000" pitchFamily="2" charset="2"/>
              </a:rPr>
              <a:t> </a:t>
            </a:r>
            <a:r>
              <a:rPr lang="it-IT" sz="3200" dirty="0" smtClean="0">
                <a:solidFill>
                  <a:srgbClr val="FF0000"/>
                </a:solidFill>
                <a:latin typeface="GeosansLight" panose="02000603020000020003" pitchFamily="2" charset="0"/>
              </a:rPr>
              <a:t>Dove produciamo e dove trovarci</a:t>
            </a:r>
            <a:endParaRPr lang="it-IT" sz="2800" dirty="0">
              <a:solidFill>
                <a:srgbClr val="FF0000"/>
              </a:solidFill>
              <a:latin typeface="GeosansLight" panose="02000603020000020003" pitchFamily="2" charset="0"/>
            </a:endParaRPr>
          </a:p>
        </p:txBody>
      </p:sp>
      <p:pic>
        <p:nvPicPr>
          <p:cNvPr id="1026" name="Picture 2" descr="Risultati immagini per made in ven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07688"/>
            <a:ext cx="4981485" cy="50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143625" y="1431365"/>
            <a:ext cx="34480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Facciamo produrre tutti i nostri prodotti da aziende venete.</a:t>
            </a:r>
          </a:p>
          <a:p>
            <a:endParaRPr lang="it-IT" sz="2400" b="1" dirty="0"/>
          </a:p>
          <a:p>
            <a:r>
              <a:rPr lang="it-IT" sz="2400" b="1" dirty="0" smtClean="0"/>
              <a:t>Crediamo nell’economia circolare ma vendiamo nel mondo.</a:t>
            </a:r>
          </a:p>
          <a:p>
            <a:endParaRPr lang="it-IT" sz="2400" b="1" dirty="0"/>
          </a:p>
          <a:p>
            <a:r>
              <a:rPr lang="it-IT" sz="2400" b="1" dirty="0" smtClean="0"/>
              <a:t>Il made in </a:t>
            </a:r>
            <a:r>
              <a:rPr lang="it-IT" sz="2400" b="1" dirty="0" err="1" smtClean="0"/>
              <a:t>Italy</a:t>
            </a:r>
            <a:r>
              <a:rPr lang="it-IT" sz="2400" b="1" dirty="0" smtClean="0"/>
              <a:t> per noi è valore solo quando rappresenta qualità, sostenibilità ambientale, ed etica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481263" y="6533920"/>
            <a:ext cx="8210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www.kalamitica.com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5980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594850" y="189653"/>
            <a:ext cx="1358916" cy="462851"/>
          </a:xfrm>
        </p:spPr>
        <p:txBody>
          <a:bodyPr/>
          <a:lstStyle/>
          <a:p>
            <a:fld id="{4DAA4FBA-54E1-41C6-84E8-27A28C89DEA5}" type="slidenum">
              <a:rPr lang="it-IT" sz="8800" b="1" smtClean="0">
                <a:solidFill>
                  <a:schemeClr val="bg2"/>
                </a:solidFill>
              </a:rPr>
              <a:pPr/>
              <a:t>5</a:t>
            </a:fld>
            <a:endParaRPr lang="it-IT" sz="8800" b="1" dirty="0">
              <a:solidFill>
                <a:schemeClr val="bg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54313" y="129284"/>
            <a:ext cx="700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  <a:sym typeface="Wingdings" panose="05000000000000000000" pitchFamily="2" charset="2"/>
              </a:rPr>
              <a:t></a:t>
            </a:r>
            <a:r>
              <a:rPr lang="it-IT" sz="2800" b="1" dirty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  <a:sym typeface="Wingdings" panose="05000000000000000000" pitchFamily="2" charset="2"/>
              </a:rPr>
              <a:t> </a:t>
            </a:r>
            <a:r>
              <a:rPr lang="it-IT" sz="3200" dirty="0" smtClean="0">
                <a:solidFill>
                  <a:srgbClr val="FF0000"/>
                </a:solidFill>
                <a:latin typeface="GeosansLight" panose="02000603020000020003" pitchFamily="2" charset="0"/>
                <a:sym typeface="Wingdings" panose="05000000000000000000" pitchFamily="2" charset="2"/>
              </a:rPr>
              <a:t>Vinceremo </a:t>
            </a:r>
            <a:r>
              <a:rPr lang="it-IT" sz="3200" dirty="0" smtClean="0">
                <a:solidFill>
                  <a:srgbClr val="FF0000"/>
                </a:solidFill>
                <a:latin typeface="GeosansLight" panose="02000603020000020003" pitchFamily="2" charset="0"/>
                <a:sym typeface="Wingdings" panose="05000000000000000000" pitchFamily="2" charset="2"/>
              </a:rPr>
              <a:t>se lavoriamo bene insieme</a:t>
            </a:r>
            <a:endParaRPr lang="it-IT" sz="2800" dirty="0">
              <a:solidFill>
                <a:srgbClr val="FF0000"/>
              </a:solidFill>
              <a:latin typeface="GeosansLight" panose="02000603020000020003" pitchFamily="2" charset="0"/>
            </a:endParaRPr>
          </a:p>
        </p:txBody>
      </p:sp>
      <p:pic>
        <p:nvPicPr>
          <p:cNvPr id="8196" name="Picture 4" descr="Risultati immagini per progettare il futu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r="13424"/>
          <a:stretch/>
        </p:blipFill>
        <p:spPr bwMode="auto">
          <a:xfrm>
            <a:off x="481862" y="1137065"/>
            <a:ext cx="9224851" cy="62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46554" y="5720616"/>
            <a:ext cx="84010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2800" b="1" dirty="0" smtClean="0">
                <a:solidFill>
                  <a:schemeClr val="bg1"/>
                </a:solidFill>
              </a:rPr>
              <a:t>Con il cambiamento è tornato più che mai </a:t>
            </a:r>
            <a:r>
              <a:rPr lang="it-IT" sz="2800" b="1" dirty="0">
                <a:solidFill>
                  <a:schemeClr val="bg1"/>
                </a:solidFill>
              </a:rPr>
              <a:t>il valore dell’uomo perché </a:t>
            </a:r>
            <a:r>
              <a:rPr lang="it-IT" sz="2800" b="1" dirty="0" smtClean="0">
                <a:solidFill>
                  <a:schemeClr val="bg1"/>
                </a:solidFill>
              </a:rPr>
              <a:t>tutti abbiamo bisogno </a:t>
            </a:r>
            <a:r>
              <a:rPr lang="it-IT" sz="2800" b="1" dirty="0">
                <a:solidFill>
                  <a:schemeClr val="bg1"/>
                </a:solidFill>
              </a:rPr>
              <a:t>di umanità.</a:t>
            </a:r>
          </a:p>
          <a:p>
            <a:pPr lvl="0" algn="ctr">
              <a:defRPr/>
            </a:pPr>
            <a:r>
              <a:rPr lang="it-IT" sz="2800" b="1" dirty="0" smtClean="0">
                <a:solidFill>
                  <a:schemeClr val="bg1"/>
                </a:solidFill>
              </a:rPr>
              <a:t>Restiamo umili</a:t>
            </a:r>
            <a:r>
              <a:rPr lang="it-IT" sz="2800" b="1" dirty="0">
                <a:solidFill>
                  <a:schemeClr val="bg1"/>
                </a:solidFill>
              </a:rPr>
              <a:t>, critici, </a:t>
            </a:r>
            <a:r>
              <a:rPr lang="it-IT" sz="2800" b="1" dirty="0" smtClean="0">
                <a:solidFill>
                  <a:schemeClr val="bg1"/>
                </a:solidFill>
              </a:rPr>
              <a:t>curiosi, folli </a:t>
            </a:r>
            <a:r>
              <a:rPr lang="it-IT" sz="2800" b="1" dirty="0">
                <a:solidFill>
                  <a:schemeClr val="bg1"/>
                </a:solidFill>
              </a:rPr>
              <a:t>e aperti.</a:t>
            </a: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04900" y="1582182"/>
            <a:ext cx="84899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È l’uomo che farà la differenza il cambiamento avverrà </a:t>
            </a:r>
            <a:r>
              <a:rPr lang="it-IT" sz="2800" b="1" dirty="0" smtClean="0">
                <a:solidFill>
                  <a:schemeClr val="bg1"/>
                </a:solidFill>
              </a:rPr>
              <a:t>H2H. E’ </a:t>
            </a:r>
            <a:r>
              <a:rPr lang="it-IT" sz="2800" b="1" dirty="0" smtClean="0">
                <a:solidFill>
                  <a:schemeClr val="bg1"/>
                </a:solidFill>
              </a:rPr>
              <a:t>per questo </a:t>
            </a:r>
            <a:r>
              <a:rPr lang="it-IT" sz="2800" b="1" dirty="0" smtClean="0">
                <a:solidFill>
                  <a:schemeClr val="bg1"/>
                </a:solidFill>
              </a:rPr>
              <a:t>che credo </a:t>
            </a:r>
            <a:r>
              <a:rPr lang="it-IT" sz="2800" b="1" dirty="0" smtClean="0">
                <a:solidFill>
                  <a:schemeClr val="bg1"/>
                </a:solidFill>
              </a:rPr>
              <a:t>nell’associazione</a:t>
            </a:r>
            <a:endParaRPr lang="it-IT" sz="2800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91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410700" y="189653"/>
            <a:ext cx="1543066" cy="462851"/>
          </a:xfrm>
        </p:spPr>
        <p:txBody>
          <a:bodyPr/>
          <a:lstStyle/>
          <a:p>
            <a:fld id="{4DAA4FBA-54E1-41C6-84E8-27A28C89DEA5}" type="slidenum">
              <a:rPr lang="it-IT" sz="8800" b="1" smtClean="0">
                <a:solidFill>
                  <a:schemeClr val="bg2"/>
                </a:solidFill>
              </a:rPr>
              <a:pPr/>
              <a:t>6</a:t>
            </a:fld>
            <a:endParaRPr lang="it-IT" sz="8800" b="1" dirty="0">
              <a:solidFill>
                <a:schemeClr val="bg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1168" y="129284"/>
            <a:ext cx="7018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  <a:sym typeface="Wingdings" panose="05000000000000000000" pitchFamily="2" charset="2"/>
              </a:rPr>
              <a:t>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 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 </a:t>
            </a:r>
            <a:r>
              <a:rPr lang="it-IT" sz="3200" dirty="0" smtClean="0">
                <a:solidFill>
                  <a:srgbClr val="FF0000"/>
                </a:solidFill>
                <a:latin typeface="GeosansLight" panose="02000603020000020003" pitchFamily="2" charset="0"/>
              </a:rPr>
              <a:t>52 soci un patrimonio di conoscenza</a:t>
            </a:r>
            <a:endParaRPr lang="it-IT" sz="2800" dirty="0">
              <a:solidFill>
                <a:srgbClr val="FF0000"/>
              </a:solidFill>
              <a:latin typeface="GeosansLight" panose="02000603020000020003" pitchFamily="2" charset="0"/>
            </a:endParaRPr>
          </a:p>
        </p:txBody>
      </p:sp>
      <p:pic>
        <p:nvPicPr>
          <p:cNvPr id="1026" name="Picture 2" descr="Risultati immagini per lavoro con pers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836328"/>
            <a:ext cx="5474508" cy="39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815821" y="1530350"/>
            <a:ext cx="37790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Cosa chiedo a voi:</a:t>
            </a:r>
          </a:p>
          <a:p>
            <a:pPr algn="ctr"/>
            <a:endParaRPr lang="it-IT" sz="2800" b="1" dirty="0" smtClean="0"/>
          </a:p>
          <a:p>
            <a:pPr algn="ctr"/>
            <a:r>
              <a:rPr lang="it-IT" sz="2800" b="1" dirty="0" smtClean="0"/>
              <a:t>Condivisione, partecipazione, idee per creare innovazione.</a:t>
            </a:r>
          </a:p>
          <a:p>
            <a:pPr algn="ctr"/>
            <a:endParaRPr lang="it-IT" sz="2800" b="1" dirty="0" smtClean="0"/>
          </a:p>
          <a:p>
            <a:pPr algn="ctr"/>
            <a:r>
              <a:rPr lang="it-IT" sz="2800" b="1" dirty="0" smtClean="0"/>
              <a:t>Cosa posso fare per voi:</a:t>
            </a:r>
          </a:p>
          <a:p>
            <a:pPr algn="ctr"/>
            <a:endParaRPr lang="it-IT" sz="2800" b="1" dirty="0" smtClean="0"/>
          </a:p>
          <a:p>
            <a:pPr algn="ctr"/>
            <a:r>
              <a:rPr lang="it-IT" sz="2800" b="1" dirty="0" smtClean="0"/>
              <a:t>Mettere a disposizione la mia conoscenza e lavorare con voi per migliorare insieme.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8391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12"/>
          <p:cNvCxnSpPr/>
          <p:nvPr/>
        </p:nvCxnSpPr>
        <p:spPr>
          <a:xfrm flipH="1">
            <a:off x="1566061" y="5447269"/>
            <a:ext cx="9144000" cy="0"/>
          </a:xfrm>
          <a:prstGeom prst="line">
            <a:avLst/>
          </a:prstGeom>
          <a:ln w="76200">
            <a:solidFill>
              <a:srgbClr val="5E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-54638" y="5447269"/>
            <a:ext cx="335216" cy="0"/>
          </a:xfrm>
          <a:prstGeom prst="line">
            <a:avLst/>
          </a:prstGeom>
          <a:ln w="76200">
            <a:solidFill>
              <a:srgbClr val="5E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120024" y="5674578"/>
            <a:ext cx="4118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800" dirty="0" smtClean="0">
                <a:solidFill>
                  <a:srgbClr val="FF0000"/>
                </a:solidFill>
                <a:latin typeface="GeosansLight" panose="02000603020000020003" pitchFamily="2" charset="0"/>
              </a:rPr>
              <a:t>GRAZIE!</a:t>
            </a:r>
            <a:endParaRPr lang="it-IT" sz="4800" dirty="0">
              <a:solidFill>
                <a:srgbClr val="FF0000"/>
              </a:solidFill>
              <a:latin typeface="GeosansLight" panose="02000603020000020003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" y="-2552700"/>
            <a:ext cx="10664815" cy="7380000"/>
          </a:xfrm>
          <a:prstGeom prst="rect">
            <a:avLst/>
          </a:prstGeom>
        </p:spPr>
      </p:pic>
      <p:sp>
        <p:nvSpPr>
          <p:cNvPr id="12" name="CasellaDiTesto 13"/>
          <p:cNvSpPr txBox="1"/>
          <p:nvPr/>
        </p:nvSpPr>
        <p:spPr>
          <a:xfrm>
            <a:off x="6095" y="7347245"/>
            <a:ext cx="10703965" cy="212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KALAMITICA by Sgaravatti Trend srl   </a:t>
            </a:r>
            <a:r>
              <a:rPr lang="it-IT" sz="1100" dirty="0" smtClean="0">
                <a:solidFill>
                  <a:srgbClr val="FF0000"/>
                </a:solidFill>
                <a:latin typeface="GeosansLight" panose="02000603020000020003" pitchFamily="2" charset="0"/>
              </a:rPr>
              <a:t>|  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 viale Europa 7 - 35020 Ponte San Nicolò PD – ITALY  </a:t>
            </a:r>
            <a:r>
              <a:rPr lang="it-IT" sz="1100" dirty="0" smtClean="0">
                <a:solidFill>
                  <a:srgbClr val="FF0000"/>
                </a:solidFill>
                <a:latin typeface="GeosansLight" panose="02000603020000020003" pitchFamily="2" charset="0"/>
              </a:rPr>
              <a:t>|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  Tel. +39 0498968061 -</a:t>
            </a:r>
            <a:r>
              <a:rPr lang="it-IT" sz="1100" baseline="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 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 Fax +39 0498961314  </a:t>
            </a:r>
            <a:r>
              <a:rPr lang="it-IT" sz="1100" dirty="0" smtClean="0">
                <a:solidFill>
                  <a:srgbClr val="FF0000"/>
                </a:solidFill>
                <a:latin typeface="GeosansLight" panose="02000603020000020003" pitchFamily="2" charset="0"/>
              </a:rPr>
              <a:t>|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  <a:latin typeface="GeosansLight" panose="02000603020000020003" pitchFamily="2" charset="0"/>
              </a:rPr>
              <a:t>  kalamitica.com - info@.kalamitica.com</a:t>
            </a:r>
            <a:endParaRPr lang="it-IT" sz="1100" dirty="0">
              <a:solidFill>
                <a:schemeClr val="bg2">
                  <a:lumMod val="50000"/>
                </a:schemeClr>
              </a:solidFill>
              <a:latin typeface="GeosansLight" panose="02000603020000020003" pitchFamily="2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4938043"/>
            <a:ext cx="1269888" cy="7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21448</TotalTime>
  <Words>268</Words>
  <Application>Microsoft Office PowerPoint</Application>
  <PresentationFormat>Personalizzato</PresentationFormat>
  <Paragraphs>46</Paragraphs>
  <Slides>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GeosansLight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utente10 - Marketing</dc:creator>
  <cp:lastModifiedBy>Utente05</cp:lastModifiedBy>
  <cp:revision>407</cp:revision>
  <cp:lastPrinted>2018-06-24T16:36:45Z</cp:lastPrinted>
  <dcterms:created xsi:type="dcterms:W3CDTF">2017-01-24T13:51:15Z</dcterms:created>
  <dcterms:modified xsi:type="dcterms:W3CDTF">2019-04-03T08:50:19Z</dcterms:modified>
</cp:coreProperties>
</file>